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1" r:id="rId1"/>
  </p:sldMasterIdLst>
  <p:notesMasterIdLst>
    <p:notesMasterId r:id="rId25"/>
  </p:notesMasterIdLst>
  <p:sldIdLst>
    <p:sldId id="256" r:id="rId2"/>
    <p:sldId id="278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43" autoAdjust="0"/>
    <p:restoredTop sz="96374" autoAdjust="0"/>
  </p:normalViewPr>
  <p:slideViewPr>
    <p:cSldViewPr>
      <p:cViewPr varScale="1">
        <p:scale>
          <a:sx n="110" d="100"/>
          <a:sy n="110" d="100"/>
        </p:scale>
        <p:origin x="1686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258808-9FE7-4A49-A45F-BB065CEF7D99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850722-9837-4159-A625-45EA0636E2A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2273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A850722-9837-4159-A625-45EA0636E2A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569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50075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0075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E5294B8A-1866-4A69-9A33-D5D9312FA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E6046D-BAB8-45D4-9CD9-86FFEC9D3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AB3DB9-9550-46CC-BAFA-681105688E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7813"/>
            <a:ext cx="8229600" cy="58531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747338-DBE1-4A29-B60B-D98E636DF8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889B1E-92B0-4C6B-9B0E-67C7301636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F6662C-D685-46B6-8B2C-B320CF6DDF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1CF9F3-FF0D-436B-824A-F547AF6C85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8D878-83A8-442D-8F3F-9DF9544DD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5F8366-185A-486B-8F34-BFCF3A05B5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C8D59-1E99-483C-B227-9D99A042F3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260301-2C32-478C-BCD6-4E6D42A1E1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20408D-5311-4ABB-AA5C-FAB1F84A4D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4997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997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4997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4997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9973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973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973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110AFBE0-5057-495B-BD5E-2C5287892A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6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E%D1%82%D1%80%D0%B5%D0%B7%D0%BE%D0%BA" TargetMode="External"/><Relationship Id="rId2" Type="http://schemas.openxmlformats.org/officeDocument/2006/relationships/hyperlink" Target="http://ru.wikipedia.org/wiki/%D0%9F%D0%B0%D1%80%D0%B0%D0%BB%D0%BB%D0%B5%D0%BB%D1%8C%D0%BD%D0%BE%D1%81%D1%82%D1%8C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986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971550" y="2205038"/>
            <a:ext cx="8061325" cy="2089150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/>
              <a:t>Фалес Милетский</a:t>
            </a:r>
            <a:br>
              <a:rPr lang="ru-RU" sz="4800" dirty="0"/>
            </a:br>
            <a:br>
              <a:rPr lang="ru-RU" sz="4800" dirty="0"/>
            </a:br>
            <a:br>
              <a:rPr lang="ru-RU" sz="4800" dirty="0"/>
            </a:br>
            <a:r>
              <a:rPr lang="ru-RU" sz="2800" dirty="0"/>
              <a:t>Работу выполнил</a:t>
            </a:r>
            <a:r>
              <a:rPr lang="en-US" sz="2800" dirty="0"/>
              <a:t>: </a:t>
            </a:r>
            <a:br>
              <a:rPr lang="en-US" sz="2800" dirty="0"/>
            </a:br>
            <a:r>
              <a:rPr lang="ru-RU" sz="2800" dirty="0"/>
              <a:t>Стенин И 9</a:t>
            </a:r>
            <a:r>
              <a:rPr lang="en-US" sz="2800" dirty="0"/>
              <a:t>”</a:t>
            </a:r>
            <a:r>
              <a:rPr lang="ru-RU" sz="2800" dirty="0"/>
              <a:t>А</a:t>
            </a:r>
            <a:r>
              <a:rPr lang="en-US" sz="2800" dirty="0"/>
              <a:t>”</a:t>
            </a:r>
            <a:r>
              <a:rPr lang="ru-RU" sz="2800" dirty="0"/>
              <a:t> класса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5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425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598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49275"/>
            <a:ext cx="8229600" cy="5581650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Фалес ввел календарь, по египетскому образцу (в котором год состоял из 365 дней, делился на 12 месяцев по 30 дней, и пять дней оставались выпадающими). </a:t>
            </a:r>
          </a:p>
        </p:txBody>
      </p:sp>
      <p:pic>
        <p:nvPicPr>
          <p:cNvPr id="4597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2636838"/>
            <a:ext cx="3794125" cy="400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9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597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597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4048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Фалес увлекался геометрией.</a:t>
            </a:r>
          </a:p>
          <a:p>
            <a:pPr eaLnBrk="1" hangingPunct="1">
              <a:defRPr/>
            </a:pPr>
            <a:r>
              <a:rPr lang="ru-RU"/>
              <a:t>Считается, что Фалес стал первым, кто ввел в практику принцип математического доказательства, доказав несколько теорем геометрии, а именно:</a:t>
            </a:r>
          </a:p>
        </p:txBody>
      </p:sp>
      <p:sp>
        <p:nvSpPr>
          <p:cNvPr id="13315" name="Oval 7"/>
          <p:cNvSpPr>
            <a:spLocks noChangeArrowheads="1"/>
          </p:cNvSpPr>
          <p:nvPr/>
        </p:nvSpPr>
        <p:spPr bwMode="auto">
          <a:xfrm>
            <a:off x="250825" y="3933825"/>
            <a:ext cx="1512888" cy="9366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6" name="Oval 8"/>
          <p:cNvSpPr>
            <a:spLocks noChangeArrowheads="1"/>
          </p:cNvSpPr>
          <p:nvPr/>
        </p:nvSpPr>
        <p:spPr bwMode="auto">
          <a:xfrm>
            <a:off x="8316913" y="476250"/>
            <a:ext cx="503237" cy="64928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7" name="Rectangle 9"/>
          <p:cNvSpPr>
            <a:spLocks noChangeArrowheads="1"/>
          </p:cNvSpPr>
          <p:nvPr/>
        </p:nvSpPr>
        <p:spPr bwMode="auto">
          <a:xfrm>
            <a:off x="1692275" y="5949950"/>
            <a:ext cx="1368425" cy="431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8" name="AutoShape 10"/>
          <p:cNvSpPr>
            <a:spLocks noChangeArrowheads="1"/>
          </p:cNvSpPr>
          <p:nvPr/>
        </p:nvSpPr>
        <p:spPr bwMode="auto">
          <a:xfrm>
            <a:off x="7019925" y="5734050"/>
            <a:ext cx="1008063" cy="863600"/>
          </a:xfrm>
          <a:custGeom>
            <a:avLst/>
            <a:gdLst>
              <a:gd name="T0" fmla="*/ 882055 w 21600"/>
              <a:gd name="T1" fmla="*/ 431800 h 21600"/>
              <a:gd name="T2" fmla="*/ 504032 w 21600"/>
              <a:gd name="T3" fmla="*/ 863600 h 21600"/>
              <a:gd name="T4" fmla="*/ 126008 w 21600"/>
              <a:gd name="T5" fmla="*/ 431800 h 21600"/>
              <a:gd name="T6" fmla="*/ 504032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19" name="AutoShape 11"/>
          <p:cNvSpPr>
            <a:spLocks noChangeArrowheads="1"/>
          </p:cNvSpPr>
          <p:nvPr/>
        </p:nvSpPr>
        <p:spPr bwMode="auto">
          <a:xfrm>
            <a:off x="4859338" y="5300663"/>
            <a:ext cx="790575" cy="1368425"/>
          </a:xfrm>
          <a:prstGeom prst="cube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0" name="AutoShape 12"/>
          <p:cNvSpPr>
            <a:spLocks noChangeArrowheads="1"/>
          </p:cNvSpPr>
          <p:nvPr/>
        </p:nvSpPr>
        <p:spPr bwMode="auto">
          <a:xfrm>
            <a:off x="2771775" y="3860800"/>
            <a:ext cx="1441450" cy="1223963"/>
          </a:xfrm>
          <a:prstGeom prst="can">
            <a:avLst>
              <a:gd name="adj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1" name="AutoShape 13"/>
          <p:cNvSpPr>
            <a:spLocks noChangeArrowheads="1"/>
          </p:cNvSpPr>
          <p:nvPr/>
        </p:nvSpPr>
        <p:spPr bwMode="auto">
          <a:xfrm rot="1526271">
            <a:off x="7559675" y="3573463"/>
            <a:ext cx="1584325" cy="1223962"/>
          </a:xfrm>
          <a:prstGeom prst="rtTriangl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2" name="AutoShape 14"/>
          <p:cNvSpPr>
            <a:spLocks noChangeArrowheads="1"/>
          </p:cNvSpPr>
          <p:nvPr/>
        </p:nvSpPr>
        <p:spPr bwMode="auto">
          <a:xfrm>
            <a:off x="179388" y="2276475"/>
            <a:ext cx="431800" cy="792163"/>
          </a:xfrm>
          <a:prstGeom prst="pentagon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3323" name="AutoShape 15"/>
          <p:cNvSpPr>
            <a:spLocks noChangeArrowheads="1"/>
          </p:cNvSpPr>
          <p:nvPr/>
        </p:nvSpPr>
        <p:spPr bwMode="auto">
          <a:xfrm>
            <a:off x="5651500" y="3644900"/>
            <a:ext cx="1008063" cy="1008063"/>
          </a:xfrm>
          <a:prstGeom prst="flowChartMagneticDrum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08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60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вертикальные углы равны </a:t>
            </a:r>
          </a:p>
        </p:txBody>
      </p:sp>
      <p:pic>
        <p:nvPicPr>
          <p:cNvPr id="46387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997200"/>
            <a:ext cx="5111750" cy="2268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63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3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638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638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углы при основании равнобедренного треугольника равны </a:t>
            </a:r>
          </a:p>
        </p:txBody>
      </p:sp>
      <p:pic>
        <p:nvPicPr>
          <p:cNvPr id="4649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3141663"/>
            <a:ext cx="3181350" cy="309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4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49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649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диаметр делит круг пополам </a:t>
            </a:r>
          </a:p>
        </p:txBody>
      </p:sp>
      <p:pic>
        <p:nvPicPr>
          <p:cNvPr id="465926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3068638"/>
            <a:ext cx="2736850" cy="2525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65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5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59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59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59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659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Руководя сооружением храмов, он доказал, что угол, вписанный в полуокружность, всегда будет прямым. </a:t>
            </a:r>
          </a:p>
        </p:txBody>
      </p:sp>
      <p:pic>
        <p:nvPicPr>
          <p:cNvPr id="4669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2708275"/>
            <a:ext cx="1655762" cy="163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6949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675" y="2276475"/>
            <a:ext cx="57150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6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6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69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69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6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66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6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466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466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Фалес первым сумел вписать прямоугольный треугольник в круг </a:t>
            </a:r>
          </a:p>
        </p:txBody>
      </p:sp>
      <p:pic>
        <p:nvPicPr>
          <p:cNvPr id="46797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48038" y="3716338"/>
            <a:ext cx="24003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7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7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679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679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67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67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20713"/>
            <a:ext cx="8229600" cy="5510212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/>
              <a:t>В Египте Фалес «поразил» жрецов и фараона Амасиса тем, что сумел точно вычислить высоту пирамиды Хеопса. Он дождался момента, когда длина тени палки становится равной ее высоте, и тогда измерил длину тени пирамиды. </a:t>
            </a:r>
            <a:r>
              <a:rPr lang="ru-RU"/>
              <a:t> </a:t>
            </a:r>
          </a:p>
        </p:txBody>
      </p:sp>
      <p:pic>
        <p:nvPicPr>
          <p:cNvPr id="4689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3357563"/>
            <a:ext cx="4392613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89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689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689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8913"/>
            <a:ext cx="8229600" cy="4032250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Была создана теорема Фалеса:</a:t>
            </a:r>
          </a:p>
          <a:p>
            <a:pPr eaLnBrk="1" hangingPunct="1">
              <a:defRPr/>
            </a:pPr>
            <a:r>
              <a:rPr lang="ru-RU"/>
              <a:t>Формулировка теоремы:</a:t>
            </a:r>
          </a:p>
          <a:p>
            <a:pPr eaLnBrk="1" hangingPunct="1">
              <a:defRPr/>
            </a:pPr>
            <a:r>
              <a:rPr lang="ru-RU"/>
              <a:t>Две пары </a:t>
            </a:r>
            <a:r>
              <a:rPr lang="ru-RU">
                <a:hlinkClick r:id="rId2" tooltip="Параллельность"/>
              </a:rPr>
              <a:t>параллельных</a:t>
            </a:r>
            <a:r>
              <a:rPr lang="ru-RU"/>
              <a:t> прямых, отсекающие на одной секущей равные </a:t>
            </a:r>
            <a:r>
              <a:rPr lang="ru-RU">
                <a:hlinkClick r:id="rId3" tooltip="Отрезок"/>
              </a:rPr>
              <a:t>отрезки</a:t>
            </a:r>
            <a:r>
              <a:rPr lang="ru-RU"/>
              <a:t>, отсекают на любой другой секущей также равные отрезки.</a:t>
            </a:r>
          </a:p>
        </p:txBody>
      </p:sp>
      <p:pic>
        <p:nvPicPr>
          <p:cNvPr id="47002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1275" y="3573463"/>
            <a:ext cx="3241675" cy="305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0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0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70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70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7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7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0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70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700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70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70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620713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Фалес полагал, что все "рождается" из воды </a:t>
            </a:r>
          </a:p>
          <a:p>
            <a:pPr eaLnBrk="1" hangingPunct="1">
              <a:defRPr/>
            </a:pPr>
            <a:r>
              <a:rPr lang="ru-RU"/>
              <a:t>все возникает из воды и в нее превращается </a:t>
            </a:r>
          </a:p>
        </p:txBody>
      </p:sp>
      <p:pic>
        <p:nvPicPr>
          <p:cNvPr id="21507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2924175"/>
            <a:ext cx="4819650" cy="329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at_dr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01938" y="1600200"/>
            <a:ext cx="3540125" cy="4530725"/>
          </a:xfrm>
          <a:noFill/>
        </p:spPr>
      </p:pic>
      <p:sp>
        <p:nvSpPr>
          <p:cNvPr id="476166" name="Rectangle 6"/>
          <p:cNvSpPr>
            <a:spLocks noChangeArrowheads="1"/>
          </p:cNvSpPr>
          <p:nvPr/>
        </p:nvSpPr>
        <p:spPr bwMode="auto">
          <a:xfrm>
            <a:off x="2916238" y="660400"/>
            <a:ext cx="395922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4" charset="0"/>
              </a:rPr>
              <a:t>Фалес Милетский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333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 b="1"/>
              <a:t>Фалесу приписываются следующие положения:</a:t>
            </a:r>
            <a:r>
              <a:rPr lang="ru-RU"/>
              <a:t> </a:t>
            </a:r>
          </a:p>
          <a:p>
            <a:pPr eaLnBrk="1" hangingPunct="1">
              <a:defRPr/>
            </a:pPr>
            <a:r>
              <a:rPr lang="ru-RU"/>
              <a:t>Земля плавает в воде </a:t>
            </a:r>
          </a:p>
          <a:p>
            <a:pPr eaLnBrk="1" hangingPunct="1">
              <a:defRPr/>
            </a:pPr>
            <a:r>
              <a:rPr lang="ru-RU"/>
              <a:t>землетрясения, вихри и движения звезд происходят оттого, что все качается на волнах по причине подвижности воды;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/>
              <a:t> </a:t>
            </a:r>
          </a:p>
        </p:txBody>
      </p:sp>
      <p:pic>
        <p:nvPicPr>
          <p:cNvPr id="47206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3789363"/>
            <a:ext cx="60086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720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72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720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720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720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3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69215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Солнце и Луна — землистого состава </a:t>
            </a:r>
          </a:p>
          <a:p>
            <a:pPr eaLnBrk="1" hangingPunct="1">
              <a:defRPr/>
            </a:pPr>
            <a:r>
              <a:rPr lang="ru-RU"/>
              <a:t>Звезды состоят из земли, но при этом раскалены; </a:t>
            </a:r>
          </a:p>
        </p:txBody>
      </p:sp>
      <p:pic>
        <p:nvPicPr>
          <p:cNvPr id="2355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2636838"/>
            <a:ext cx="47053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765175"/>
            <a:ext cx="8218487" cy="5365750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Дата смерти первого философа неизвестна .</a:t>
            </a:r>
          </a:p>
          <a:p>
            <a:pPr eaLnBrk="1" hangingPunct="1">
              <a:defRPr/>
            </a:pPr>
            <a:r>
              <a:rPr lang="ru-RU"/>
              <a:t>На гробнице его написано: Эта гробница мала, но слава над ней необъятна: В ней пред тобою сокрыт, многоразумный Фалес.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741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14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11413" y="333375"/>
            <a:ext cx="3632200" cy="522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751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7514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514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7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40" name="Rectangle 4"/>
          <p:cNvSpPr>
            <a:spLocks noGrp="1" noChangeArrowheads="1"/>
          </p:cNvSpPr>
          <p:nvPr>
            <p:ph/>
          </p:nvPr>
        </p:nvSpPr>
        <p:spPr>
          <a:xfrm>
            <a:off x="468313" y="260350"/>
            <a:ext cx="8229600" cy="5853113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Он родом из города Милета в Малой Азии</a:t>
            </a:r>
          </a:p>
          <a:p>
            <a:pPr eaLnBrk="1" hangingPunct="1">
              <a:defRPr/>
            </a:pPr>
            <a:r>
              <a:rPr lang="ru-RU"/>
              <a:t>Принадлежал к аристократическому роду</a:t>
            </a: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740025"/>
            <a:ext cx="4248150" cy="318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9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95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1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76250"/>
            <a:ext cx="8229600" cy="22320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Фалес был купцом. Он хорошо зарабатывал, умело торгуя оливковым маслом. </a:t>
            </a:r>
          </a:p>
        </p:txBody>
      </p:sp>
      <p:pic>
        <p:nvPicPr>
          <p:cNvPr id="45158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708275"/>
            <a:ext cx="5040313" cy="316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1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451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60350"/>
            <a:ext cx="8229600" cy="540067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Много путешествовал: посетил Египет, Среднюю Азию, Халдею. </a:t>
            </a:r>
          </a:p>
          <a:p>
            <a:pPr eaLnBrk="1" hangingPunct="1">
              <a:defRPr/>
            </a:pPr>
            <a:r>
              <a:rPr lang="ru-RU"/>
              <a:t>Всюду изучал опыт, накопленный жрецами, ремесленниками и мореходами.</a:t>
            </a:r>
          </a:p>
          <a:p>
            <a:pPr eaLnBrk="1" hangingPunct="1">
              <a:defRPr/>
            </a:pPr>
            <a:r>
              <a:rPr lang="ru-RU"/>
              <a:t>познакомился с египетской и вавилонской школами математики и астрономии.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52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52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52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26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363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836613"/>
            <a:ext cx="22479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3637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1628775"/>
            <a:ext cx="4818062" cy="283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53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3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5363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4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333375"/>
            <a:ext cx="8229600" cy="54387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/>
              <a:t>Возвратившись на родину, Фалес отошел от торговли и посвятил свою жизнь занятиям наукой, окружив себя учениками, - так образовалась милетская ионийская школа </a:t>
            </a:r>
          </a:p>
          <a:p>
            <a:pPr eaLnBrk="1" hangingPunct="1">
              <a:defRPr/>
            </a:pPr>
            <a:r>
              <a:rPr lang="ru-RU" sz="2800"/>
              <a:t>Самые известные его ученики : Анаксимандр и Анаксимен. </a:t>
            </a:r>
          </a:p>
        </p:txBody>
      </p:sp>
      <p:pic>
        <p:nvPicPr>
          <p:cNvPr id="45466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141663"/>
            <a:ext cx="2667000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4661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8213" y="3068638"/>
            <a:ext cx="2684462" cy="305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4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546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546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54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549275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Фалес изучал астрономию.</a:t>
            </a:r>
          </a:p>
          <a:p>
            <a:pPr eaLnBrk="1" hangingPunct="1">
              <a:defRPr/>
            </a:pPr>
            <a:r>
              <a:rPr lang="ru-RU"/>
              <a:t>Считается, что Фалес первым изучил движение Солнца по небесной сфере. </a:t>
            </a:r>
          </a:p>
        </p:txBody>
      </p:sp>
      <p:pic>
        <p:nvPicPr>
          <p:cNvPr id="45568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2349500"/>
            <a:ext cx="523875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5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556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556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476250"/>
            <a:ext cx="8229600" cy="4530725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Фалес первым определил угловой размер Луны и Солнца .</a:t>
            </a:r>
          </a:p>
          <a:p>
            <a:pPr eaLnBrk="1" hangingPunct="1">
              <a:defRPr/>
            </a:pPr>
            <a:r>
              <a:rPr lang="ru-RU"/>
              <a:t>Фалес первым стал утверждать, что затмения Солнца происходят тогда, когда между ним и Землей проходит Луна.</a:t>
            </a:r>
          </a:p>
        </p:txBody>
      </p:sp>
      <p:pic>
        <p:nvPicPr>
          <p:cNvPr id="456713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3141663"/>
            <a:ext cx="4189412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56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56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6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4567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4567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3">
      <a:dk1>
        <a:srgbClr val="000000"/>
      </a:dk1>
      <a:lt1>
        <a:srgbClr val="FFFFCC"/>
      </a:lt1>
      <a:dk2>
        <a:srgbClr val="A26D18"/>
      </a:dk2>
      <a:lt2>
        <a:srgbClr val="F9D793"/>
      </a:lt2>
      <a:accent1>
        <a:srgbClr val="FFD05B"/>
      </a:accent1>
      <a:accent2>
        <a:srgbClr val="FEE1A8"/>
      </a:accent2>
      <a:accent3>
        <a:srgbClr val="FFFFE2"/>
      </a:accent3>
      <a:accent4>
        <a:srgbClr val="000000"/>
      </a:accent4>
      <a:accent5>
        <a:srgbClr val="FFE4B5"/>
      </a:accent5>
      <a:accent6>
        <a:srgbClr val="E6CC98"/>
      </a:accent6>
      <a:hlink>
        <a:srgbClr val="FF0000"/>
      </a:hlink>
      <a:folHlink>
        <a:srgbClr val="CC66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Maple</Template>
  <TotalTime>146</TotalTime>
  <Words>412</Words>
  <Application>Microsoft Office PowerPoint</Application>
  <PresentationFormat>Экран (4:3)</PresentationFormat>
  <Paragraphs>37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Calibri</vt:lpstr>
      <vt:lpstr>Tahoma</vt:lpstr>
      <vt:lpstr>Times New Roman</vt:lpstr>
      <vt:lpstr>Wingdings</vt:lpstr>
      <vt:lpstr>Клен</vt:lpstr>
      <vt:lpstr>Фалес Милетский   Работу выполнил:  Стенин И 9”А” класса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Фалес Милетский </dc:title>
  <dc:creator>Мой</dc:creator>
  <cp:lastModifiedBy>Vanya Impala</cp:lastModifiedBy>
  <cp:revision>7</cp:revision>
  <cp:lastPrinted>1601-01-01T00:00:00Z</cp:lastPrinted>
  <dcterms:created xsi:type="dcterms:W3CDTF">2009-04-12T14:54:08Z</dcterms:created>
  <dcterms:modified xsi:type="dcterms:W3CDTF">2024-02-01T11:19:51Z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