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4" r:id="rId1"/>
  </p:sldMasterIdLst>
  <p:sldIdLst>
    <p:sldId id="266" r:id="rId2"/>
    <p:sldId id="262" r:id="rId3"/>
    <p:sldId id="265" r:id="rId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 autoAdjust="0"/>
    <p:restoredTop sz="91652" autoAdjust="0"/>
  </p:normalViewPr>
  <p:slideViewPr>
    <p:cSldViewPr snapToGrid="0">
      <p:cViewPr varScale="1">
        <p:scale>
          <a:sx n="72" d="100"/>
          <a:sy n="72" d="100"/>
        </p:scale>
        <p:origin x="654" y="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>
            <a:lvl1pPr>
              <a:defRPr b="1" cap="none" spc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4360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67423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942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cap="none" spc="0">
                <a:ln w="18415" cmpd="sng">
                  <a:solidFill>
                    <a:srgbClr val="0066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>
                <a:ln>
                  <a:noFill/>
                </a:ln>
                <a:solidFill>
                  <a:srgbClr val="0000CC"/>
                </a:solidFill>
              </a:defRPr>
            </a:lvl1pPr>
            <a:lvl2pPr>
              <a:defRPr>
                <a:ln>
                  <a:noFill/>
                </a:ln>
                <a:solidFill>
                  <a:srgbClr val="0000CC"/>
                </a:solidFill>
              </a:defRPr>
            </a:lvl2pPr>
            <a:lvl3pPr>
              <a:defRPr>
                <a:ln>
                  <a:noFill/>
                </a:ln>
                <a:solidFill>
                  <a:srgbClr val="0000CC"/>
                </a:solidFill>
              </a:defRPr>
            </a:lvl3pPr>
            <a:lvl4pPr>
              <a:defRPr>
                <a:ln>
                  <a:noFill/>
                </a:ln>
                <a:solidFill>
                  <a:srgbClr val="0000CC"/>
                </a:solidFill>
              </a:defRPr>
            </a:lvl4pPr>
            <a:lvl5pPr>
              <a:defRPr>
                <a:ln>
                  <a:noFill/>
                </a:ln>
                <a:solidFill>
                  <a:srgbClr val="0000CC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48527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23954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278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8014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9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0359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3647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907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B5932-109E-4D3D-A838-479BF321CAD2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6 Imagen" descr="Dibujo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0" y="0"/>
            <a:ext cx="12192000" cy="7010400"/>
          </a:xfrm>
          <a:prstGeom prst="rect">
            <a:avLst/>
          </a:prstGeom>
          <a:gradFill flip="none" rotWithShape="1">
            <a:gsLst>
              <a:gs pos="100000">
                <a:srgbClr val="03D4A8">
                  <a:alpha val="18000"/>
                </a:srgbClr>
              </a:gs>
              <a:gs pos="25000">
                <a:srgbClr val="21D6E0">
                  <a:alpha val="23000"/>
                </a:srgbClr>
              </a:gs>
              <a:gs pos="75000">
                <a:srgbClr val="0087E6">
                  <a:alpha val="25000"/>
                </a:srgbClr>
              </a:gs>
              <a:gs pos="100000">
                <a:srgbClr val="005CBF">
                  <a:alpha val="25999"/>
                </a:srgbClr>
              </a:gs>
            </a:gsLst>
            <a:lin ang="27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s-ES" sz="1800"/>
          </a:p>
        </p:txBody>
      </p:sp>
    </p:spTree>
    <p:extLst>
      <p:ext uri="{BB962C8B-B14F-4D97-AF65-F5344CB8AC3E}">
        <p14:creationId xmlns:p14="http://schemas.microsoft.com/office/powerpoint/2010/main" val="993779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5" r:id="rId1"/>
    <p:sldLayoutId id="2147483886" r:id="rId2"/>
    <p:sldLayoutId id="2147483887" r:id="rId3"/>
    <p:sldLayoutId id="2147483888" r:id="rId4"/>
    <p:sldLayoutId id="2147483889" r:id="rId5"/>
    <p:sldLayoutId id="2147483890" r:id="rId6"/>
    <p:sldLayoutId id="2147483891" r:id="rId7"/>
    <p:sldLayoutId id="2147483892" r:id="rId8"/>
    <p:sldLayoutId id="2147483893" r:id="rId9"/>
    <p:sldLayoutId id="2147483894" r:id="rId10"/>
    <p:sldLayoutId id="21474838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 flipV="1">
            <a:off x="12595537" y="2060620"/>
            <a:ext cx="1159099" cy="2524258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48" y="0"/>
            <a:ext cx="9745014" cy="1442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solidFill>
                  <a:schemeClr val="tx1"/>
                </a:solidFill>
                <a:latin typeface="Segoe Script" panose="030B0504020000000003" pitchFamily="66" charset="0"/>
              </a:rPr>
              <a:t>Николай Иванович Лобачевский (1792-1856).</a:t>
            </a:r>
            <a:endParaRPr lang="ru-RU" sz="4000" dirty="0">
              <a:solidFill>
                <a:schemeClr val="tx1"/>
              </a:solidFill>
              <a:latin typeface="Segoe Script" panose="030B0504020000000003" pitchFamily="66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53" t="4613" r="8004" b="5652"/>
          <a:stretch/>
        </p:blipFill>
        <p:spPr>
          <a:xfrm>
            <a:off x="382632" y="1442435"/>
            <a:ext cx="4056845" cy="5009883"/>
          </a:xfrm>
          <a:prstGeom prst="ellipse">
            <a:avLst/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8995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094961" y="-309093"/>
            <a:ext cx="4224528" cy="1165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00820" y="0"/>
            <a:ext cx="6018664" cy="8878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Факты о Лобачевском: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 flipH="1">
            <a:off x="228541" y="799525"/>
            <a:ext cx="5019612" cy="466215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/>
              <a:t>В гимназии, где учился </a:t>
            </a:r>
            <a:r>
              <a:rPr lang="ru-RU" sz="2000" dirty="0" smtClean="0"/>
              <a:t>Л</a:t>
            </a:r>
            <a:r>
              <a:rPr lang="ru-RU" sz="2000" dirty="0" smtClean="0"/>
              <a:t>обачевский, его недолюбливали. </a:t>
            </a:r>
            <a:r>
              <a:rPr lang="ru-RU" sz="2000" dirty="0" smtClean="0"/>
              <a:t>Там мальчик полюбил пиротехнические опыты, за что даже однажды попал в карцер. Преподавателям не нравилось «мечтательное о себе самомнение, излишнее упорство и вольнодумствие» ученика. Несмотря на это он отлично учился.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/>
          </a:p>
          <a:p>
            <a:pPr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/>
              <a:t>Его плохое поведение в гимназии чуть не сыграло с ним в злую шутку. У него были все шансы попасть в армию.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ru-RU" sz="2000" dirty="0"/>
          </a:p>
          <a:p>
            <a:pPr>
              <a:spcBef>
                <a:spcPts val="0"/>
              </a:spcBef>
            </a:pPr>
            <a:r>
              <a:rPr lang="ru-RU" sz="2000" dirty="0" smtClean="0"/>
              <a:t>Лобачевского можно назвать юным гением. Уже в 19 лет он получи степень магистра, в 22-адъюнкта чистой математики ,а в 24 года был устроен профессорского звания.</a:t>
            </a:r>
            <a:endParaRPr lang="ru-RU" sz="2000" dirty="0" smtClean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2276" y="713004"/>
            <a:ext cx="6639340" cy="4652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851545" y="5461677"/>
            <a:ext cx="46176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/>
              <a:t>Казанский императорский университет.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6835910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3134" y="-643943"/>
            <a:ext cx="11027391" cy="901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11138" y="3387000"/>
            <a:ext cx="149225" cy="840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" y="451721"/>
            <a:ext cx="5898524" cy="5397745"/>
          </a:xfrm>
        </p:spPr>
        <p:txBody>
          <a:bodyPr>
            <a:norm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 smtClean="0"/>
              <a:t>Лобачевский создатель неевклидовой геометрии, а так же учёный любил ухаживать за растениями в саду. Его «любимцами» были кедры.</a:t>
            </a:r>
          </a:p>
          <a:p>
            <a:pPr>
              <a:lnSpc>
                <a:spcPct val="100000"/>
              </a:lnSpc>
            </a:pPr>
            <a:endParaRPr lang="ru-RU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 smtClean="0"/>
              <a:t>Труду Лобачевского не забыты до сих пор. Однако учёный боялся, что его труды забудут после смерти. Умирая он произнёс с горечью: «человек родился, чтобы умереть».</a:t>
            </a:r>
          </a:p>
          <a:p>
            <a:pPr>
              <a:lnSpc>
                <a:spcPct val="100000"/>
              </a:lnSpc>
            </a:pPr>
            <a:endParaRPr lang="ru-RU" sz="1800" dirty="0"/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ru-RU" sz="1800" dirty="0" smtClean="0"/>
              <a:t>Лобачевский прекрасно владел даром убеждения. Он даже наставил на путь </a:t>
            </a:r>
            <a:r>
              <a:rPr lang="ru-RU" sz="1800" dirty="0"/>
              <a:t>и</a:t>
            </a:r>
            <a:r>
              <a:rPr lang="ru-RU" sz="1800" dirty="0" smtClean="0"/>
              <a:t>стинный одного из своих студентов. Парень любил выть и даже бросался на людей с ножом</a:t>
            </a:r>
            <a:r>
              <a:rPr lang="ru-RU" sz="1800" dirty="0" smtClean="0"/>
              <a:t>, Лобачевский утихомирил его лишь спокойным разговором.</a:t>
            </a:r>
            <a:endParaRPr lang="ru-RU" sz="1800" dirty="0" smtClean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580" y="141845"/>
            <a:ext cx="5753100" cy="3008748"/>
          </a:xfrm>
          <a:prstGeom prst="round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2580" y="3258355"/>
            <a:ext cx="5753100" cy="373879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75634"/>
      </p:ext>
    </p:extLst>
  </p:cSld>
  <p:clrMapOvr>
    <a:masterClrMapping/>
  </p:clrMapOvr>
</p:sld>
</file>

<file path=ppt/theme/theme1.xml><?xml version="1.0" encoding="utf-8"?>
<a:theme xmlns:a="http://schemas.openxmlformats.org/drawingml/2006/main" name="La ment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TM02474572[[fn=Медицинский шаблон оформления]]</Template>
  <TotalTime>425</TotalTime>
  <Words>204</Words>
  <Application>Microsoft Office PowerPoint</Application>
  <PresentationFormat>Широкоэкранный</PresentationFormat>
  <Paragraphs>14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Segoe Script</vt:lpstr>
      <vt:lpstr>La mente</vt:lpstr>
      <vt:lpstr>Презентация PowerPoint</vt:lpstr>
      <vt:lpstr>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комсомольцы Великой Отечественной Войны 1941-1945 и их подвиги.</dc:title>
  <dc:creator>User</dc:creator>
  <cp:lastModifiedBy>User</cp:lastModifiedBy>
  <cp:revision>41</cp:revision>
  <dcterms:created xsi:type="dcterms:W3CDTF">2021-11-24T14:06:30Z</dcterms:created>
  <dcterms:modified xsi:type="dcterms:W3CDTF">2024-02-01T16:05:55Z</dcterms:modified>
</cp:coreProperties>
</file>